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2" r:id="rId5"/>
    <p:sldId id="263" r:id="rId6"/>
    <p:sldId id="266" r:id="rId7"/>
    <p:sldId id="264" r:id="rId8"/>
    <p:sldId id="265" r:id="rId9"/>
    <p:sldId id="267" r:id="rId10"/>
    <p:sldId id="268" r:id="rId11"/>
    <p:sldId id="270" r:id="rId12"/>
    <p:sldId id="260" r:id="rId13"/>
    <p:sldId id="269" r:id="rId14"/>
    <p:sldId id="271" r:id="rId15"/>
    <p:sldId id="259" r:id="rId16"/>
    <p:sldId id="272" r:id="rId17"/>
    <p:sldId id="280" r:id="rId18"/>
    <p:sldId id="281" r:id="rId19"/>
    <p:sldId id="258" r:id="rId20"/>
    <p:sldId id="273" r:id="rId21"/>
    <p:sldId id="274" r:id="rId22"/>
    <p:sldId id="275" r:id="rId23"/>
    <p:sldId id="277" r:id="rId24"/>
    <p:sldId id="278" r:id="rId25"/>
    <p:sldId id="279" r:id="rId26"/>
    <p:sldId id="276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3F33F4B-0CDA-42E0-B043-6F1D258C28F8}">
          <p14:sldIdLst>
            <p14:sldId id="256"/>
            <p14:sldId id="257"/>
            <p14:sldId id="261"/>
            <p14:sldId id="262"/>
            <p14:sldId id="263"/>
            <p14:sldId id="266"/>
            <p14:sldId id="264"/>
            <p14:sldId id="265"/>
            <p14:sldId id="267"/>
            <p14:sldId id="268"/>
            <p14:sldId id="270"/>
            <p14:sldId id="260"/>
          </p14:sldIdLst>
        </p14:section>
        <p14:section name="Untitled Section" id="{0109D70A-1FCA-4D4C-B8A9-C20D48CB36BE}">
          <p14:sldIdLst>
            <p14:sldId id="269"/>
            <p14:sldId id="271"/>
            <p14:sldId id="259"/>
            <p14:sldId id="272"/>
            <p14:sldId id="280"/>
            <p14:sldId id="281"/>
            <p14:sldId id="258"/>
            <p14:sldId id="273"/>
            <p14:sldId id="274"/>
            <p14:sldId id="275"/>
            <p14:sldId id="277"/>
            <p14:sldId id="278"/>
            <p14:sldId id="279"/>
            <p14:sldId id="27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84" autoAdjust="0"/>
  </p:normalViewPr>
  <p:slideViewPr>
    <p:cSldViewPr>
      <p:cViewPr varScale="1">
        <p:scale>
          <a:sx n="72" d="100"/>
          <a:sy n="72" d="100"/>
        </p:scale>
        <p:origin x="-121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2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514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728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913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31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09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6836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613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377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6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266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56EBB-A0A9-4FD6-A6A2-FBCAFBE4D04E}" type="datetimeFigureOut">
              <a:rPr lang="en-US" smtClean="0"/>
              <a:t>10/24/2012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384CF3-7B80-4302-928A-63A8651D6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60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jpeg"/><Relationship Id="rId5" Type="http://schemas.microsoft.com/office/2007/relationships/hdphoto" Target="../media/hdphoto1.wdp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1676400"/>
            <a:ext cx="7772400" cy="1470025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Bodoni MT Black" pitchFamily="18" charset="0"/>
                <a:cs typeface="Aharoni" pitchFamily="2" charset="-79"/>
              </a:rPr>
              <a:t>Marching to Waziristan</a:t>
            </a:r>
            <a:endParaRPr lang="en-US" b="1" dirty="0">
              <a:solidFill>
                <a:srgbClr val="FFFF00"/>
              </a:solidFill>
              <a:latin typeface="Bodoni MT Black" pitchFamily="18" charset="0"/>
              <a:cs typeface="Aharoni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0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And Some Very Interesting Conversations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Along the Way</a:t>
            </a:r>
            <a:endParaRPr lang="en-US" b="1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5757872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err="1" smtClean="0">
                <a:solidFill>
                  <a:srgbClr val="FFFF00"/>
                </a:solidFill>
                <a:latin typeface="Bodoni MT Black" pitchFamily="18" charset="0"/>
              </a:rPr>
              <a:t>Shmoozing</a:t>
            </a:r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 at the Military College</a:t>
            </a:r>
            <a:endParaRPr lang="en-US" sz="3600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886200" cy="5181600"/>
          </a:xfr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60" r="11320"/>
          <a:stretch/>
        </p:blipFill>
        <p:spPr>
          <a:xfrm>
            <a:off x="4495800" y="1981200"/>
            <a:ext cx="4175185" cy="4191000"/>
          </a:xfr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53486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Bodoni MT Black" pitchFamily="18" charset="0"/>
              </a:rPr>
              <a:t>Institute for Policy Studies</a:t>
            </a:r>
            <a:endParaRPr lang="en-US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432434"/>
            <a:ext cx="4267200" cy="3200400"/>
          </a:xfr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768" y="3733800"/>
            <a:ext cx="3962400" cy="2971800"/>
          </a:xfr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93" b="1891"/>
          <a:stretch/>
        </p:blipFill>
        <p:spPr>
          <a:xfrm>
            <a:off x="304800" y="1143000"/>
            <a:ext cx="4283364" cy="2133600"/>
          </a:xfrm>
          <a:prstGeom prst="rect">
            <a:avLst/>
          </a:prstGeo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31" b="2252"/>
          <a:stretch/>
        </p:blipFill>
        <p:spPr bwMode="auto">
          <a:xfrm>
            <a:off x="4790404" y="1143000"/>
            <a:ext cx="4032249" cy="237744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0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Bodoni MT Black" pitchFamily="18" charset="0"/>
              </a:rPr>
              <a:t>Samar Minallah</a:t>
            </a:r>
            <a:endParaRPr lang="en-US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19200"/>
            <a:ext cx="7010400" cy="5257800"/>
          </a:xfrm>
        </p:spPr>
      </p:pic>
    </p:spTree>
    <p:extLst>
      <p:ext uri="{BB962C8B-B14F-4D97-AF65-F5344CB8AC3E}">
        <p14:creationId xmlns:p14="http://schemas.microsoft.com/office/powerpoint/2010/main" val="2801714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03117" y="209034"/>
            <a:ext cx="5486400" cy="794266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Bodoni MT Black" pitchFamily="18" charset="0"/>
              </a:rPr>
              <a:t>In One Afternoon</a:t>
            </a:r>
            <a:endParaRPr lang="en-US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93" r="-376"/>
          <a:stretch/>
        </p:blipFill>
        <p:spPr>
          <a:xfrm>
            <a:off x="152400" y="2743200"/>
            <a:ext cx="3254634" cy="3170875"/>
          </a:xfr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2401907"/>
            <a:ext cx="5384800" cy="4038600"/>
          </a:xfr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  <p:sp>
        <p:nvSpPr>
          <p:cNvPr id="12" name="TextBox 11"/>
          <p:cNvSpPr txBox="1"/>
          <p:nvPr/>
        </p:nvSpPr>
        <p:spPr>
          <a:xfrm>
            <a:off x="165100" y="1447800"/>
            <a:ext cx="2743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 Rounded MT Bold" pitchFamily="34" charset="0"/>
              </a:rPr>
              <a:t>Ambassador </a:t>
            </a:r>
          </a:p>
          <a:p>
            <a:pPr algn="ctr"/>
            <a:r>
              <a:rPr lang="en-US" sz="2800" dirty="0" smtClean="0">
                <a:solidFill>
                  <a:srgbClr val="FFFF00"/>
                </a:solidFill>
                <a:latin typeface="Arial Rounded MT Bold" pitchFamily="34" charset="0"/>
              </a:rPr>
              <a:t>Hoagland</a:t>
            </a:r>
            <a:endParaRPr lang="en-US" sz="28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flipH="1">
            <a:off x="4800600" y="1237563"/>
            <a:ext cx="34594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FFFF00"/>
                </a:solidFill>
                <a:latin typeface="Arial Rounded MT Bold" pitchFamily="34" charset="0"/>
              </a:rPr>
              <a:t>Dr</a:t>
            </a:r>
            <a:r>
              <a:rPr lang="en-US" sz="2800" dirty="0" smtClean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 Rounded MT Bold" pitchFamily="34" charset="0"/>
              </a:rPr>
              <a:t>Fowzia</a:t>
            </a:r>
            <a:r>
              <a:rPr lang="en-US" sz="2800" dirty="0" smtClean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 Rounded MT Bold" pitchFamily="34" charset="0"/>
              </a:rPr>
              <a:t>Siddiqui</a:t>
            </a:r>
            <a:r>
              <a:rPr lang="en-US" sz="2800" dirty="0" smtClean="0">
                <a:solidFill>
                  <a:srgbClr val="FFFF00"/>
                </a:solidFill>
                <a:latin typeface="Arial Rounded MT Bold" pitchFamily="34" charset="0"/>
              </a:rPr>
              <a:t> &amp;</a:t>
            </a:r>
            <a:r>
              <a:rPr lang="en-US" sz="2800" dirty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 Rounded MT Bold" pitchFamily="34" charset="0"/>
              </a:rPr>
              <a:t>Altaf</a:t>
            </a:r>
            <a:r>
              <a:rPr lang="en-US" sz="2800" dirty="0" smtClean="0">
                <a:solidFill>
                  <a:srgbClr val="FFFF00"/>
                </a:solidFill>
                <a:latin typeface="Arial Rounded MT Bold" pitchFamily="34" charset="0"/>
              </a:rPr>
              <a:t> </a:t>
            </a:r>
            <a:r>
              <a:rPr lang="en-US" sz="2800" dirty="0" err="1" smtClean="0">
                <a:solidFill>
                  <a:srgbClr val="FFFF00"/>
                </a:solidFill>
                <a:latin typeface="Arial Rounded MT Bold" pitchFamily="34" charset="0"/>
              </a:rPr>
              <a:t>Shakoor</a:t>
            </a:r>
            <a:endParaRPr lang="en-US" sz="2800" dirty="0">
              <a:solidFill>
                <a:srgbClr val="FFFF00"/>
              </a:solidFill>
              <a:latin typeface="Arial Rounded MT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645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Victims of the US War on Terror</a:t>
            </a:r>
            <a:endParaRPr lang="en-US" sz="3600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" b="10943"/>
          <a:stretch/>
        </p:blipFill>
        <p:spPr>
          <a:xfrm>
            <a:off x="533400" y="1066800"/>
            <a:ext cx="4191000" cy="2751826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362315"/>
            <a:ext cx="3792736" cy="5056982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8" b="1893"/>
          <a:stretch/>
        </p:blipFill>
        <p:spPr>
          <a:xfrm>
            <a:off x="152400" y="3890806"/>
            <a:ext cx="5334000" cy="2743200"/>
          </a:xfrm>
          <a:prstGeom prst="rect">
            <a:avLst/>
          </a:prstGeo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</p:spTree>
    <p:extLst>
      <p:ext uri="{BB962C8B-B14F-4D97-AF65-F5344CB8AC3E}">
        <p14:creationId xmlns:p14="http://schemas.microsoft.com/office/powerpoint/2010/main" val="38136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FF00"/>
                </a:solidFill>
                <a:latin typeface="Bodoni MT Black" pitchFamily="18" charset="0"/>
              </a:rPr>
              <a:t>Drone Attacks in Waziristan</a:t>
            </a:r>
            <a:endParaRPr lang="en-US" sz="3200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467600" cy="5212363"/>
          </a:xfrm>
          <a:ln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10427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Meeting the Drone Victims</a:t>
            </a:r>
            <a:endParaRPr lang="en-US" sz="3600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155700"/>
            <a:ext cx="4419600" cy="2660988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0" r="19230"/>
          <a:stretch/>
        </p:blipFill>
        <p:spPr>
          <a:xfrm>
            <a:off x="4876800" y="1600200"/>
            <a:ext cx="4114800" cy="4095750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2" b="11049"/>
          <a:stretch/>
        </p:blipFill>
        <p:spPr>
          <a:xfrm>
            <a:off x="228600" y="4038600"/>
            <a:ext cx="4876800" cy="2650035"/>
          </a:xfrm>
        </p:spPr>
      </p:pic>
    </p:spTree>
    <p:extLst>
      <p:ext uri="{BB962C8B-B14F-4D97-AF65-F5344CB8AC3E}">
        <p14:creationId xmlns:p14="http://schemas.microsoft.com/office/powerpoint/2010/main" val="113314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oper Black" pitchFamily="18" charset="0"/>
              </a:rPr>
              <a:t>Child Victims of Drone Attacks</a:t>
            </a:r>
            <a:endParaRPr lang="en-US" dirty="0">
              <a:solidFill>
                <a:srgbClr val="FFFF00"/>
              </a:solidFill>
              <a:latin typeface="Cooper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600200"/>
            <a:ext cx="3733800" cy="5179143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1905000"/>
            <a:ext cx="4419600" cy="4271607"/>
          </a:xfrm>
        </p:spPr>
      </p:pic>
    </p:spTree>
    <p:extLst>
      <p:ext uri="{BB962C8B-B14F-4D97-AF65-F5344CB8AC3E}">
        <p14:creationId xmlns:p14="http://schemas.microsoft.com/office/powerpoint/2010/main" val="346714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oper Black" pitchFamily="18" charset="0"/>
              </a:rPr>
              <a:t>Hellfire Missiles</a:t>
            </a:r>
            <a:endParaRPr lang="en-US" dirty="0">
              <a:solidFill>
                <a:srgbClr val="FFFF00"/>
              </a:solidFill>
              <a:latin typeface="Cooper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97316"/>
            <a:ext cx="4038600" cy="301204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4" b="-105"/>
          <a:stretch/>
        </p:blipFill>
        <p:spPr>
          <a:xfrm>
            <a:off x="4724400" y="1447800"/>
            <a:ext cx="4038600" cy="3017520"/>
          </a:xfrm>
        </p:spPr>
      </p:pic>
      <p:pic>
        <p:nvPicPr>
          <p:cNvPr id="7" name="Content Placeholder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138747"/>
            <a:ext cx="3493930" cy="2620448"/>
          </a:xfrm>
          <a:prstGeom prst="rect">
            <a:avLst/>
          </a:prstGeom>
        </p:spPr>
      </p:pic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509"/>
          <a:stretch/>
        </p:blipFill>
        <p:spPr>
          <a:xfrm>
            <a:off x="228600" y="4309361"/>
            <a:ext cx="4038600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7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FATA: </a:t>
            </a:r>
            <a:r>
              <a:rPr lang="en-US" sz="3100" dirty="0" smtClean="0">
                <a:solidFill>
                  <a:srgbClr val="FFFF00"/>
                </a:solidFill>
              </a:rPr>
              <a:t>Federally Administered Tribal Area</a:t>
            </a:r>
            <a:endParaRPr lang="en-US" sz="3100" dirty="0">
              <a:solidFill>
                <a:srgbClr val="FFFF00"/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990600"/>
            <a:ext cx="5867400" cy="5665945"/>
          </a:xfrm>
          <a:ln cmpd="sng">
            <a:solidFill>
              <a:schemeClr val="tx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797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Pakistan on the Map</a:t>
            </a:r>
            <a:endParaRPr lang="en-US" sz="3600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185907" cy="5638800"/>
          </a:xfrm>
        </p:spPr>
      </p:pic>
    </p:spTree>
    <p:extLst>
      <p:ext uri="{BB962C8B-B14F-4D97-AF65-F5344CB8AC3E}">
        <p14:creationId xmlns:p14="http://schemas.microsoft.com/office/powerpoint/2010/main" val="34421752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The Road to Waziristan</a:t>
            </a:r>
            <a:endParaRPr lang="en-US" sz="3600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6" y="1209484"/>
            <a:ext cx="3983821" cy="2987866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1412276"/>
            <a:ext cx="4222567" cy="2564389"/>
          </a:xfr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44" b="10105"/>
          <a:stretch/>
        </p:blipFill>
        <p:spPr bwMode="auto">
          <a:xfrm>
            <a:off x="4495800" y="4419600"/>
            <a:ext cx="4298767" cy="2103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" b="2643"/>
          <a:stretch/>
        </p:blipFill>
        <p:spPr bwMode="auto">
          <a:xfrm>
            <a:off x="228600" y="4272489"/>
            <a:ext cx="3886200" cy="2448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59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Bodoni MT Black" pitchFamily="18" charset="0"/>
              </a:rPr>
              <a:t>Compound in Tank</a:t>
            </a:r>
            <a:endParaRPr lang="en-US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70" t="11517" r="3616" b="2870"/>
          <a:stretch/>
        </p:blipFill>
        <p:spPr>
          <a:xfrm>
            <a:off x="5242560" y="1080050"/>
            <a:ext cx="2926080" cy="2597404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2" b="1973"/>
          <a:stretch/>
        </p:blipFill>
        <p:spPr>
          <a:xfrm>
            <a:off x="228600" y="3749040"/>
            <a:ext cx="4038600" cy="2834640"/>
          </a:xfr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19600" y="3614506"/>
            <a:ext cx="4572000" cy="2966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57" b="5692"/>
          <a:stretch/>
        </p:blipFill>
        <p:spPr bwMode="auto">
          <a:xfrm>
            <a:off x="317500" y="1142999"/>
            <a:ext cx="4025900" cy="247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4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28600"/>
            <a:ext cx="37338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Goodbye FATA</a:t>
            </a:r>
            <a:endParaRPr lang="en-US" sz="3600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76600"/>
            <a:ext cx="4038600" cy="3277045"/>
          </a:xfr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47800"/>
            <a:ext cx="3442894" cy="3009644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3000" contras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758" b="14350"/>
          <a:stretch/>
        </p:blipFill>
        <p:spPr bwMode="auto">
          <a:xfrm>
            <a:off x="152400" y="762000"/>
            <a:ext cx="4771672" cy="215623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35" b="791"/>
          <a:stretch/>
        </p:blipFill>
        <p:spPr bwMode="auto">
          <a:xfrm>
            <a:off x="4343400" y="4584700"/>
            <a:ext cx="4690009" cy="20574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32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oper Black" pitchFamily="18" charset="0"/>
              </a:rPr>
              <a:t>Bloody Shrouds Drone Action</a:t>
            </a:r>
            <a:endParaRPr lang="en-US" dirty="0">
              <a:solidFill>
                <a:srgbClr val="FFFF00"/>
              </a:solidFill>
              <a:latin typeface="Cooper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4419600" cy="3314700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276600"/>
            <a:ext cx="4419600" cy="3314700"/>
          </a:xfrm>
        </p:spPr>
      </p:pic>
    </p:spTree>
    <p:extLst>
      <p:ext uri="{BB962C8B-B14F-4D97-AF65-F5344CB8AC3E}">
        <p14:creationId xmlns:p14="http://schemas.microsoft.com/office/powerpoint/2010/main" val="222436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oper Black" pitchFamily="18" charset="0"/>
              </a:rPr>
              <a:t>People for </a:t>
            </a:r>
            <a:r>
              <a:rPr lang="en-US" dirty="0" err="1" smtClean="0">
                <a:solidFill>
                  <a:srgbClr val="FFFF00"/>
                </a:solidFill>
                <a:latin typeface="Cooper Black" pitchFamily="18" charset="0"/>
              </a:rPr>
              <a:t>Aafia</a:t>
            </a:r>
            <a:endParaRPr lang="en-US" dirty="0">
              <a:solidFill>
                <a:srgbClr val="FFFF00"/>
              </a:solidFill>
              <a:latin typeface="Cooper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371600"/>
            <a:ext cx="3810000" cy="5080000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35" b="2513"/>
          <a:stretch/>
        </p:blipFill>
        <p:spPr>
          <a:xfrm>
            <a:off x="3702739" y="4038600"/>
            <a:ext cx="5229225" cy="246888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8" b="28811"/>
          <a:stretch/>
        </p:blipFill>
        <p:spPr>
          <a:xfrm>
            <a:off x="4067329" y="1371600"/>
            <a:ext cx="4864635" cy="2529840"/>
          </a:xfrm>
        </p:spPr>
      </p:pic>
    </p:spTree>
    <p:extLst>
      <p:ext uri="{BB962C8B-B14F-4D97-AF65-F5344CB8AC3E}">
        <p14:creationId xmlns:p14="http://schemas.microsoft.com/office/powerpoint/2010/main" val="88442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Cooper Black" pitchFamily="18" charset="0"/>
              </a:rPr>
              <a:t>Lecture at Karachi University</a:t>
            </a:r>
            <a:endParaRPr lang="en-US" dirty="0">
              <a:solidFill>
                <a:srgbClr val="FFFF00"/>
              </a:solidFill>
              <a:latin typeface="Cooper Black" pitchFamily="18" charset="0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2" r="799"/>
          <a:stretch/>
        </p:blipFill>
        <p:spPr>
          <a:xfrm>
            <a:off x="228600" y="1371600"/>
            <a:ext cx="3776535" cy="4305515"/>
          </a:xfrm>
        </p:spPr>
      </p:pic>
      <p:pic>
        <p:nvPicPr>
          <p:cNvPr id="7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0" b="-4"/>
          <a:stretch/>
        </p:blipFill>
        <p:spPr>
          <a:xfrm>
            <a:off x="2971800" y="3962400"/>
            <a:ext cx="6052457" cy="2647950"/>
          </a:xfrm>
          <a:prstGeom prst="rect">
            <a:avLst/>
          </a:prstGeo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60" b="1882"/>
          <a:stretch/>
        </p:blipFill>
        <p:spPr>
          <a:xfrm>
            <a:off x="4237383" y="1371600"/>
            <a:ext cx="4664765" cy="2534816"/>
          </a:xfrm>
        </p:spPr>
      </p:pic>
    </p:spTree>
    <p:extLst>
      <p:ext uri="{BB962C8B-B14F-4D97-AF65-F5344CB8AC3E}">
        <p14:creationId xmlns:p14="http://schemas.microsoft.com/office/powerpoint/2010/main" val="409743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371600"/>
            <a:ext cx="8382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judith@papillonweb.net</a:t>
            </a:r>
          </a:p>
          <a:p>
            <a:endParaRPr lang="en-US" sz="36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  <a:p>
            <a:endParaRPr lang="en-US" sz="3600" dirty="0" smtClean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  <a:p>
            <a:r>
              <a:rPr lang="en-US" sz="3600" dirty="0" smtClean="0">
                <a:solidFill>
                  <a:srgbClr val="FFFF00"/>
                </a:solidFill>
                <a:latin typeface="Aharoni" pitchFamily="2" charset="-79"/>
                <a:cs typeface="Aharoni" pitchFamily="2" charset="-79"/>
              </a:rPr>
              <a:t>http://blog.papillonweb.net</a:t>
            </a:r>
          </a:p>
          <a:p>
            <a:endParaRPr lang="en-US" sz="3600" dirty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  <a:p>
            <a:endParaRPr lang="en-US" sz="3600" dirty="0" smtClean="0">
              <a:solidFill>
                <a:srgbClr val="FFFF00"/>
              </a:solidFill>
              <a:latin typeface="Aharoni" pitchFamily="2" charset="-79"/>
              <a:cs typeface="Aharoni" pitchFamily="2" charset="-79"/>
            </a:endParaRPr>
          </a:p>
          <a:p>
            <a:pPr algn="ctr"/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  <a:cs typeface="Aharoni" pitchFamily="2" charset="-79"/>
              </a:rPr>
              <a:t>http://blog.upstatedroneaction.org</a:t>
            </a:r>
            <a:endParaRPr lang="en-US" sz="3600" dirty="0">
              <a:solidFill>
                <a:srgbClr val="FFFF00"/>
              </a:solidFill>
              <a:latin typeface="Bodoni MT Black" pitchFamily="18" charset="0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9057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4953000" cy="6096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Bodoni MT Black" pitchFamily="18" charset="0"/>
              </a:rPr>
              <a:t>Shahzad Akbar</a:t>
            </a:r>
            <a:endParaRPr lang="en-US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843" y="990600"/>
            <a:ext cx="6197600" cy="4648200"/>
          </a:xfrm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27" b="1316"/>
          <a:stretch/>
        </p:blipFill>
        <p:spPr bwMode="auto">
          <a:xfrm>
            <a:off x="4909151" y="1280160"/>
            <a:ext cx="3952155" cy="52120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" y="5845909"/>
            <a:ext cx="579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latin typeface="Bodoni MT Black" pitchFamily="18" charset="0"/>
              </a:rPr>
              <a:t>Shahzad’s Assistants, Marya and Maryam</a:t>
            </a:r>
          </a:p>
          <a:p>
            <a:r>
              <a:rPr lang="en-US" b="1" dirty="0" smtClean="0">
                <a:solidFill>
                  <a:srgbClr val="FFFF00"/>
                </a:solidFill>
                <a:latin typeface="Bodoni MT Black" pitchFamily="18" charset="0"/>
              </a:rPr>
              <a:t>With Leah Bolger and Me at Said </a:t>
            </a:r>
            <a:r>
              <a:rPr lang="en-US" b="1" dirty="0" err="1" smtClean="0">
                <a:solidFill>
                  <a:srgbClr val="FFFF00"/>
                </a:solidFill>
                <a:latin typeface="Bodoni MT Black" pitchFamily="18" charset="0"/>
              </a:rPr>
              <a:t>Pur</a:t>
            </a:r>
            <a:r>
              <a:rPr lang="en-US" b="1" dirty="0" smtClean="0">
                <a:solidFill>
                  <a:srgbClr val="FFFF00"/>
                </a:solidFill>
                <a:latin typeface="Bodoni MT Black" pitchFamily="18" charset="0"/>
              </a:rPr>
              <a:t> Village </a:t>
            </a:r>
            <a:endParaRPr lang="en-US" b="1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80356" y="304800"/>
            <a:ext cx="2511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Bodoni MT Black" pitchFamily="18" charset="0"/>
              </a:rPr>
              <a:t>Of The Foundation </a:t>
            </a:r>
          </a:p>
          <a:p>
            <a:r>
              <a:rPr lang="en-US" dirty="0" smtClean="0">
                <a:solidFill>
                  <a:srgbClr val="FFFF00"/>
                </a:solidFill>
                <a:latin typeface="Bodoni MT Black" pitchFamily="18" charset="0"/>
              </a:rPr>
              <a:t>For Fundamental Rights</a:t>
            </a:r>
            <a:endParaRPr lang="en-US" dirty="0">
              <a:solidFill>
                <a:srgbClr val="FFFF00"/>
              </a:solidFill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72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Sameena Nazir PODA/WILPF</a:t>
            </a:r>
            <a:endParaRPr lang="en-US" sz="3600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93" b="1144"/>
          <a:stretch/>
        </p:blipFill>
        <p:spPr>
          <a:xfrm>
            <a:off x="304800" y="1143000"/>
            <a:ext cx="5029200" cy="3408348"/>
          </a:xfr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2" t="16447" r="4998" b="3554"/>
          <a:stretch/>
        </p:blipFill>
        <p:spPr bwMode="auto">
          <a:xfrm>
            <a:off x="4244343" y="3505200"/>
            <a:ext cx="4671057" cy="32588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3404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Bodoni MT Black" pitchFamily="18" charset="0"/>
              </a:rPr>
              <a:t>WILPF and Us</a:t>
            </a:r>
            <a:endParaRPr lang="en-US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48582"/>
            <a:ext cx="7041091" cy="5280818"/>
          </a:xfrm>
        </p:spPr>
      </p:pic>
    </p:spTree>
    <p:extLst>
      <p:ext uri="{BB962C8B-B14F-4D97-AF65-F5344CB8AC3E}">
        <p14:creationId xmlns:p14="http://schemas.microsoft.com/office/powerpoint/2010/main" val="24769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914400"/>
            <a:ext cx="4191000" cy="1371600"/>
          </a:xfrm>
        </p:spPr>
        <p:txBody>
          <a:bodyPr>
            <a:normAutofit fontScale="90000"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Tariq </a:t>
            </a:r>
            <a:r>
              <a:rPr lang="en-US" sz="3600" dirty="0" err="1" smtClean="0">
                <a:solidFill>
                  <a:srgbClr val="FFFF00"/>
                </a:solidFill>
                <a:latin typeface="Bodoni MT Black" pitchFamily="18" charset="0"/>
              </a:rPr>
              <a:t>Azim</a:t>
            </a:r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/>
            </a:r>
            <a:b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</a:br>
            <a:r>
              <a:rPr lang="en-US" sz="3100" dirty="0" smtClean="0">
                <a:solidFill>
                  <a:srgbClr val="FFFF00"/>
                </a:solidFill>
                <a:latin typeface="Bodoni MT Black" pitchFamily="18" charset="0"/>
              </a:rPr>
              <a:t>Information Minister MLN</a:t>
            </a:r>
            <a:endParaRPr lang="en-US" sz="3100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81000"/>
            <a:ext cx="4386469" cy="3289851"/>
          </a:xfr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3124200"/>
            <a:ext cx="4648200" cy="3486150"/>
          </a:xfrm>
          <a:prstGeom prst="rect">
            <a:avLst/>
          </a:prstGeo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152400" y="4419600"/>
            <a:ext cx="4191000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Samar Minallah</a:t>
            </a:r>
          </a:p>
          <a:p>
            <a:r>
              <a:rPr lang="en-US" sz="3100" dirty="0" smtClean="0">
                <a:solidFill>
                  <a:srgbClr val="FFFF00"/>
                </a:solidFill>
                <a:latin typeface="Bodoni MT Black" pitchFamily="18" charset="0"/>
              </a:rPr>
              <a:t>Anthropologist</a:t>
            </a:r>
          </a:p>
          <a:p>
            <a:r>
              <a:rPr lang="en-US" sz="3100" dirty="0" smtClean="0">
                <a:solidFill>
                  <a:srgbClr val="FFFF00"/>
                </a:solidFill>
                <a:latin typeface="Bodoni MT Black" pitchFamily="18" charset="0"/>
              </a:rPr>
              <a:t>Film Maker</a:t>
            </a:r>
          </a:p>
          <a:p>
            <a:r>
              <a:rPr lang="en-US" sz="3100" dirty="0" smtClean="0">
                <a:solidFill>
                  <a:srgbClr val="FFFF00"/>
                </a:solidFill>
                <a:latin typeface="Bodoni MT Black" pitchFamily="18" charset="0"/>
              </a:rPr>
              <a:t>Advocate For Tribal Women</a:t>
            </a:r>
            <a:endParaRPr lang="en-US" sz="3100" dirty="0">
              <a:solidFill>
                <a:srgbClr val="FFFF00"/>
              </a:solidFill>
              <a:latin typeface="Bodoni MT Black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396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000" dirty="0" smtClean="0">
                <a:solidFill>
                  <a:srgbClr val="FFFF00"/>
                </a:solidFill>
                <a:latin typeface="Bodoni MT Black" pitchFamily="18" charset="0"/>
              </a:rPr>
              <a:t>Institute of Strategic Studies</a:t>
            </a:r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/>
            </a:r>
            <a:b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</a:br>
            <a:r>
              <a:rPr lang="en-US" sz="3100" b="1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 pitchFamily="34" charset="0"/>
              </a:rPr>
              <a:t>DRONES AS A . . .</a:t>
            </a:r>
            <a:endParaRPr lang="en-US" sz="3100" b="1" dirty="0">
              <a:solidFill>
                <a:schemeClr val="accent3">
                  <a:lumMod val="20000"/>
                  <a:lumOff val="80000"/>
                </a:schemeClr>
              </a:solidFill>
              <a:latin typeface="Century Gothic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6248400" cy="4686299"/>
          </a:xfrm>
        </p:spPr>
      </p:pic>
    </p:spTree>
    <p:extLst>
      <p:ext uri="{BB962C8B-B14F-4D97-AF65-F5344CB8AC3E}">
        <p14:creationId xmlns:p14="http://schemas.microsoft.com/office/powerpoint/2010/main" val="2048350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42363" y="228600"/>
            <a:ext cx="8229600" cy="76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Capital Law School</a:t>
            </a:r>
            <a:endParaRPr lang="en-US" sz="3600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962400"/>
            <a:ext cx="3505200" cy="2628900"/>
          </a:xfrm>
          <a:ln>
            <a:solidFill>
              <a:schemeClr val="tx2">
                <a:lumMod val="75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01" y="3777969"/>
            <a:ext cx="3505200" cy="2835590"/>
          </a:xfrm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1015113"/>
            <a:ext cx="2920902" cy="2796126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8200" y="990600"/>
            <a:ext cx="3507601" cy="2630701"/>
          </a:xfrm>
          <a:prstGeom prst="rect">
            <a:avLst/>
          </a:prstGeom>
          <a:noFill/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097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Bodoni MT Black" pitchFamily="18" charset="0"/>
              </a:rPr>
              <a:t>At the Military College</a:t>
            </a:r>
            <a:endParaRPr lang="en-US" sz="3600" dirty="0">
              <a:solidFill>
                <a:srgbClr val="FFFF00"/>
              </a:solidFill>
              <a:latin typeface="Bodoni MT Black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3" b="-1189"/>
          <a:stretch/>
        </p:blipFill>
        <p:spPr>
          <a:xfrm>
            <a:off x="685800" y="1424540"/>
            <a:ext cx="5638800" cy="3439381"/>
          </a:xfrm>
          <a:effectLst>
            <a:innerShdw blurRad="63500" dist="50800" dir="2700000">
              <a:schemeClr val="tx2">
                <a:lumMod val="50000"/>
                <a:alpha val="50000"/>
              </a:schemeClr>
            </a:inn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20" b="10637"/>
          <a:stretch/>
        </p:blipFill>
        <p:spPr bwMode="auto">
          <a:xfrm>
            <a:off x="2743200" y="3352800"/>
            <a:ext cx="5877821" cy="3048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1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143</Words>
  <Application>Microsoft Office PowerPoint</Application>
  <PresentationFormat>On-screen Show (4:3)</PresentationFormat>
  <Paragraphs>45</Paragraphs>
  <Slides>26</Slides>
  <Notes>0</Notes>
  <HiddenSlides>3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Marching to Waziristan</vt:lpstr>
      <vt:lpstr>Pakistan on the Map</vt:lpstr>
      <vt:lpstr>Shahzad Akbar</vt:lpstr>
      <vt:lpstr>Sameena Nazir PODA/WILPF</vt:lpstr>
      <vt:lpstr>WILPF and Us</vt:lpstr>
      <vt:lpstr>Tariq Azim Information Minister MLN</vt:lpstr>
      <vt:lpstr>Institute of Strategic Studies DRONES AS A . . .</vt:lpstr>
      <vt:lpstr>Capital Law School</vt:lpstr>
      <vt:lpstr>At the Military College</vt:lpstr>
      <vt:lpstr>Shmoozing at the Military College</vt:lpstr>
      <vt:lpstr>Institute for Policy Studies</vt:lpstr>
      <vt:lpstr>Samar Minallah</vt:lpstr>
      <vt:lpstr>In One Afternoon</vt:lpstr>
      <vt:lpstr>Victims of the US War on Terror</vt:lpstr>
      <vt:lpstr>Drone Attacks in Waziristan</vt:lpstr>
      <vt:lpstr>Meeting the Drone Victims</vt:lpstr>
      <vt:lpstr>Child Victims of Drone Attacks</vt:lpstr>
      <vt:lpstr>Hellfire Missiles</vt:lpstr>
      <vt:lpstr>FATA: Federally Administered Tribal Area</vt:lpstr>
      <vt:lpstr>The Road to Waziristan</vt:lpstr>
      <vt:lpstr>Compound in Tank</vt:lpstr>
      <vt:lpstr>Goodbye FATA</vt:lpstr>
      <vt:lpstr>Bloody Shrouds Drone Action</vt:lpstr>
      <vt:lpstr>People for Aafia</vt:lpstr>
      <vt:lpstr>Lecture at Karachi University</vt:lpstr>
      <vt:lpstr>PowerPoint Presentation</vt:lpstr>
    </vt:vector>
  </TitlesOfParts>
  <Company>Papillon Web Networking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Marching to Waziristan</dc:title>
  <dc:creator>Judith Bello</dc:creator>
  <cp:lastModifiedBy>Judith Bello</cp:lastModifiedBy>
  <cp:revision>34</cp:revision>
  <dcterms:created xsi:type="dcterms:W3CDTF">2012-10-23T14:45:25Z</dcterms:created>
  <dcterms:modified xsi:type="dcterms:W3CDTF">2012-10-24T20:14:02Z</dcterms:modified>
</cp:coreProperties>
</file>